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242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257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4558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6736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891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616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332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296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252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46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927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75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253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58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815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58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454C-895E-4C99-84F2-74E6367C8B17}" type="datetimeFigureOut">
              <a:rPr lang="en-IN" smtClean="0"/>
              <a:t>05-06-2024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05C8AB-8C6C-453A-AF33-C0BAAFA4AE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239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avilion\Desktop\hihhho.jpg">
            <a:extLst>
              <a:ext uri="{FF2B5EF4-FFF2-40B4-BE49-F238E27FC236}">
                <a16:creationId xmlns:a16="http://schemas.microsoft.com/office/drawing/2014/main" id="{6BAFFCC1-D783-DE63-F806-7DC5F9C7E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-1" y="0"/>
            <a:ext cx="4810625" cy="3165987"/>
          </a:xfrm>
          <a:prstGeom prst="rect">
            <a:avLst/>
          </a:prstGeom>
          <a:noFill/>
        </p:spPr>
      </p:pic>
      <p:pic>
        <p:nvPicPr>
          <p:cNvPr id="5" name="Picture 6" descr="C:\Users\Pavilion\Desktop\energy-efficiency-awareness.jpg">
            <a:extLst>
              <a:ext uri="{FF2B5EF4-FFF2-40B4-BE49-F238E27FC236}">
                <a16:creationId xmlns:a16="http://schemas.microsoft.com/office/drawing/2014/main" id="{3C520A28-112A-07D7-5667-8BA89167E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214" y="4777545"/>
            <a:ext cx="3005077" cy="2080455"/>
          </a:xfrm>
          <a:prstGeom prst="rect">
            <a:avLst/>
          </a:prstGeom>
          <a:noFill/>
        </p:spPr>
      </p:pic>
      <p:pic>
        <p:nvPicPr>
          <p:cNvPr id="6" name="Picture 2" descr="C:\Users\Pavilion\Desktop\pspcl_logo.gif">
            <a:extLst>
              <a:ext uri="{FF2B5EF4-FFF2-40B4-BE49-F238E27FC236}">
                <a16:creationId xmlns:a16="http://schemas.microsoft.com/office/drawing/2014/main" id="{306BC057-9F48-5C84-76C9-82AF9B8F9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2717" y="4716679"/>
            <a:ext cx="5170843" cy="18277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</p:pic>
      <p:pic>
        <p:nvPicPr>
          <p:cNvPr id="7" name="Picture 4" descr="C:\Users\Pavilion\Desktop\nnnmmkl.jpg">
            <a:extLst>
              <a:ext uri="{FF2B5EF4-FFF2-40B4-BE49-F238E27FC236}">
                <a16:creationId xmlns:a16="http://schemas.microsoft.com/office/drawing/2014/main" id="{A5A7C92E-5127-6F0B-AC67-04C3C1A75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13110" y="4425764"/>
            <a:ext cx="2432267" cy="2432236"/>
          </a:xfrm>
          <a:prstGeom prst="rect">
            <a:avLst/>
          </a:prstGeom>
          <a:noFill/>
        </p:spPr>
      </p:pic>
      <p:pic>
        <p:nvPicPr>
          <p:cNvPr id="8" name="Picture 5" descr="C:\Users\Pavilion\Desktop\images (1).jpg">
            <a:extLst>
              <a:ext uri="{FF2B5EF4-FFF2-40B4-BE49-F238E27FC236}">
                <a16:creationId xmlns:a16="http://schemas.microsoft.com/office/drawing/2014/main" id="{054C55EB-31DB-DE4A-170D-676103C0B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10624" y="1"/>
            <a:ext cx="7381376" cy="3165986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F89DC9-F6EE-B094-E036-DC3EBBBC0C5F}"/>
              </a:ext>
            </a:extLst>
          </p:cNvPr>
          <p:cNvSpPr txBox="1"/>
          <p:nvPr/>
        </p:nvSpPr>
        <p:spPr>
          <a:xfrm>
            <a:off x="319549" y="3580465"/>
            <a:ext cx="9964994" cy="7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4000" b="1" u="sng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BENEFITS OF ENERGY EFFICIENT APPLIANCES</a:t>
            </a:r>
            <a:endParaRPr lang="en-IN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575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482757" y="4261487"/>
            <a:ext cx="7464598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Berlin Sans FB Demi" panose="020E0802020502020306" pitchFamily="34" charset="0"/>
              </a:rPr>
              <a:t>Energy conservation is the foundation of energy independence.</a:t>
            </a:r>
          </a:p>
          <a:p>
            <a:r>
              <a:rPr lang="en-IN" sz="3200" dirty="0">
                <a:latin typeface="Berlin Sans FB Demi" panose="020E0802020502020306" pitchFamily="34" charset="0"/>
              </a:rPr>
              <a:t>											-Tom Allen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DE72DC-5246-3C85-E055-5BD28E49422E}"/>
              </a:ext>
            </a:extLst>
          </p:cNvPr>
          <p:cNvSpPr txBox="1"/>
          <p:nvPr/>
        </p:nvSpPr>
        <p:spPr>
          <a:xfrm>
            <a:off x="2186721" y="1396184"/>
            <a:ext cx="6760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B050"/>
                </a:solidFill>
                <a:latin typeface="Berlin Sans FB Demi" panose="020E0802020502020306" pitchFamily="34" charset="0"/>
              </a:rPr>
              <a:t>ENERGY SAVED IS ENERGY GENERATED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559194A-D0DE-787D-5971-84EF782FA9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083" y="1919404"/>
            <a:ext cx="2450562" cy="238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04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F2C8F0B-B3FF-706E-22F3-C6C0A8DC7C0F}"/>
              </a:ext>
            </a:extLst>
          </p:cNvPr>
          <p:cNvSpPr txBox="1"/>
          <p:nvPr/>
        </p:nvSpPr>
        <p:spPr>
          <a:xfrm>
            <a:off x="1838632" y="924917"/>
            <a:ext cx="7659329" cy="5008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highlight>
                  <a:srgbClr val="FFFFFF"/>
                </a:highlight>
                <a:latin typeface="Berlin Sans FB Demi" panose="020E0802020502020306" pitchFamily="34" charset="0"/>
              </a:rPr>
              <a:t>As technological advances continue, our society has become dependent on various appliances to make our lives easier. As amazing as these appliances are, they need a lot of energy. That is why innovators have developed highly energy-efficient appliances</a:t>
            </a:r>
            <a:r>
              <a:rPr lang="en-US" sz="2400" b="1" i="0" dirty="0">
                <a:effectLst/>
                <a:highlight>
                  <a:srgbClr val="FFFFFF"/>
                </a:highlight>
                <a:latin typeface="Inter"/>
              </a:rPr>
              <a:t>.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b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Energy-efficient appliances help save money and energy and contribute to a more environmentally friendly lifestyle.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b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Choosing the right energy-efficient appliances for your home can significantly reduce your utility bills and carbon footprint. </a:t>
            </a:r>
            <a:endParaRPr lang="en-IN" sz="2400" b="1" kern="100" dirty="0">
              <a:effectLst/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85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F2C8F0B-B3FF-706E-22F3-C6C0A8DC7C0F}"/>
              </a:ext>
            </a:extLst>
          </p:cNvPr>
          <p:cNvSpPr txBox="1"/>
          <p:nvPr/>
        </p:nvSpPr>
        <p:spPr>
          <a:xfrm>
            <a:off x="2010696" y="1070384"/>
            <a:ext cx="7659329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200"/>
              </a:lnSpc>
              <a:spcAft>
                <a:spcPts val="800"/>
              </a:spcAft>
            </a:pPr>
            <a:r>
              <a:rPr lang="en-IN" sz="3200" b="1" u="sng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Energy-Efficient Appliances Work</a:t>
            </a:r>
            <a:endParaRPr lang="en-IN" sz="32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654276" y="1951672"/>
            <a:ext cx="755854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kern="0" dirty="0">
                <a:solidFill>
                  <a:srgbClr val="00000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Energy-efficient appliances can maximize small amounts of energy into the required energy needed to complete a task.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sz="2800" kern="0" dirty="0">
              <a:solidFill>
                <a:srgbClr val="000000"/>
              </a:solidFill>
              <a:effectLst/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kern="0" dirty="0">
                <a:solidFill>
                  <a:srgbClr val="00000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Many of these appliances can operate under lower temperature and energy settings, which sustain their functionality until the task is completed.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18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F2C8F0B-B3FF-706E-22F3-C6C0A8DC7C0F}"/>
              </a:ext>
            </a:extLst>
          </p:cNvPr>
          <p:cNvSpPr txBox="1"/>
          <p:nvPr/>
        </p:nvSpPr>
        <p:spPr>
          <a:xfrm>
            <a:off x="1856384" y="686148"/>
            <a:ext cx="8254181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200"/>
              </a:lnSpc>
              <a:spcAft>
                <a:spcPts val="800"/>
              </a:spcAft>
            </a:pPr>
            <a:r>
              <a:rPr lang="en-IN" sz="3000" dirty="0">
                <a:solidFill>
                  <a:srgbClr val="000000"/>
                </a:solidFill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M</a:t>
            </a:r>
            <a:r>
              <a:rPr lang="en-IN" sz="3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ain benefits of energy-efficient appliances </a:t>
            </a:r>
            <a:endParaRPr lang="en-IN" sz="30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664109" y="1258906"/>
            <a:ext cx="7912510" cy="5791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IN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anose="020E0802020502020306" pitchFamily="34" charset="0"/>
              </a:rPr>
              <a:t>Energy Saving:</a:t>
            </a:r>
          </a:p>
          <a:p>
            <a:pPr algn="just"/>
            <a:r>
              <a:rPr lang="en-IN" sz="24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	</a:t>
            </a:r>
            <a:r>
              <a:rPr lang="en-IN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Since energy-efficient appliances spend the 	minimum energy 	to complete their tasks, they can enhance energy conservation. 	This conserved energy can then be used in the home or 	workplace for a different purpose.</a:t>
            </a:r>
          </a:p>
          <a:p>
            <a:endParaRPr lang="en-IN" sz="2400" dirty="0">
              <a:solidFill>
                <a:srgbClr val="000000"/>
              </a:solidFill>
              <a:highlight>
                <a:srgbClr val="FFFFFF"/>
              </a:highlight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r>
              <a:rPr lang="en-IN" sz="2800" dirty="0">
                <a:solidFill>
                  <a:schemeClr val="accent2">
                    <a:lumMod val="60000"/>
                    <a:lumOff val="40000"/>
                  </a:schemeClr>
                </a:solidFill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2.	Money Saving:</a:t>
            </a:r>
          </a:p>
          <a:p>
            <a:pPr indent="457200" algn="just" fontAlgn="base"/>
            <a:r>
              <a:rPr lang="en-IN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These appliances also work toward reducing energy 	bills by 	saving energy. This can be achieved 	by:</a:t>
            </a:r>
            <a:endParaRPr lang="en-IN" sz="20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pPr marL="800100" lvl="1" indent="-342900" algn="just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Buying Star rated appliances – this can help save up to 30% on electricity bills.</a:t>
            </a:r>
            <a:endParaRPr lang="en-IN" sz="20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algn="just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Replacing incandescent light bulbs – energy-efficient halogens, CFLs, or LEDs can help save 30-80% on energy bills.</a:t>
            </a:r>
            <a:endParaRPr lang="en-IN" sz="20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endParaRPr lang="en-IN" sz="1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1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F2C8F0B-B3FF-706E-22F3-C6C0A8DC7C0F}"/>
              </a:ext>
            </a:extLst>
          </p:cNvPr>
          <p:cNvSpPr txBox="1"/>
          <p:nvPr/>
        </p:nvSpPr>
        <p:spPr>
          <a:xfrm>
            <a:off x="1856384" y="686148"/>
            <a:ext cx="8254181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200"/>
              </a:lnSpc>
              <a:spcAft>
                <a:spcPts val="800"/>
              </a:spcAft>
            </a:pPr>
            <a:r>
              <a:rPr lang="en-IN" sz="3000" dirty="0">
                <a:solidFill>
                  <a:srgbClr val="000000"/>
                </a:solidFill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M</a:t>
            </a:r>
            <a:r>
              <a:rPr lang="en-IN" sz="3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Raavi" panose="020B0502040204020203" pitchFamily="34" charset="0"/>
              </a:rPr>
              <a:t>ain benefits of energy-efficient appliances </a:t>
            </a:r>
            <a:endParaRPr lang="en-IN" sz="30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856383" y="1258906"/>
            <a:ext cx="7464598" cy="5252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fontAlgn="base">
              <a:lnSpc>
                <a:spcPts val="1950"/>
              </a:lnSpc>
              <a:spcAft>
                <a:spcPts val="800"/>
              </a:spcAft>
            </a:pPr>
            <a:r>
              <a:rPr lang="en-IN" sz="2800" b="1" kern="1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Environmentally Friendly</a:t>
            </a:r>
            <a:endParaRPr lang="en-IN" sz="20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Times New Roman" panose="02020603050405020304" pitchFamily="18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Using energy-efficient appliances minimizes the exploitation of natural resources such as natural gas, oil, 	coal, and water. 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Energy efficiency enhances the conservation of these resources to achieve sustainable development. 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</a:rPr>
              <a:t>Energy-efficient appliances can also help control pollution because using water, oil, coal, and natural gas can lead to water, soil, and air pollution through industrial effluents and emissions.</a:t>
            </a:r>
          </a:p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99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856383" y="1258906"/>
            <a:ext cx="7464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E7BD5-0667-8EAC-8737-9943242ED49F}"/>
              </a:ext>
            </a:extLst>
          </p:cNvPr>
          <p:cNvSpPr txBox="1"/>
          <p:nvPr/>
        </p:nvSpPr>
        <p:spPr>
          <a:xfrm>
            <a:off x="1856383" y="1084768"/>
            <a:ext cx="7582584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Aft>
                <a:spcPts val="800"/>
              </a:spcAf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Some of the different types of energy-efficient appliances include:</a:t>
            </a:r>
          </a:p>
          <a:p>
            <a:pPr algn="just" fontAlgn="base">
              <a:spcAft>
                <a:spcPts val="800"/>
              </a:spcAft>
            </a:pPr>
            <a:endParaRPr lang="en-IN" sz="28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Refrigerators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Air conditions,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Water heaters</a:t>
            </a:r>
            <a:endParaRPr lang="en-IN" sz="28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Lighters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Dishwashers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Washing machines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800100" lvl="1" indent="-342900" fontAlgn="base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Berlin Sans FB Demi" panose="020E0802020502020306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Dryers</a:t>
            </a:r>
            <a:endParaRPr lang="en-IN" sz="2800" kern="100" dirty="0">
              <a:solidFill>
                <a:srgbClr val="000000"/>
              </a:solidFill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50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856383" y="1258906"/>
            <a:ext cx="7464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E7BD5-0667-8EAC-8737-9943242ED49F}"/>
              </a:ext>
            </a:extLst>
          </p:cNvPr>
          <p:cNvSpPr txBox="1"/>
          <p:nvPr/>
        </p:nvSpPr>
        <p:spPr>
          <a:xfrm>
            <a:off x="1856383" y="156790"/>
            <a:ext cx="74645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Aft>
                <a:spcPts val="800"/>
              </a:spcAft>
            </a:pPr>
            <a:r>
              <a:rPr lang="en-IN" sz="2800" b="1" kern="1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FEATURES TO LOOK FOR WHEN SHOPPING FOR ENERGY-EFFICIENT APPLIANCES</a:t>
            </a:r>
            <a:r>
              <a:rPr lang="en-IN" sz="2800" b="1" kern="100" dirty="0"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:</a:t>
            </a:r>
            <a:endParaRPr lang="en-IN" sz="28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0601F-CA27-260F-AE46-018D7BFEB09C}"/>
              </a:ext>
            </a:extLst>
          </p:cNvPr>
          <p:cNvSpPr txBox="1"/>
          <p:nvPr/>
        </p:nvSpPr>
        <p:spPr>
          <a:xfrm>
            <a:off x="1856383" y="1353019"/>
            <a:ext cx="7464598" cy="203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en-IN" sz="2800" b="1" kern="100" dirty="0">
                <a:solidFill>
                  <a:srgbClr val="00B05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1. ENERGY RATING</a:t>
            </a:r>
          </a:p>
          <a:p>
            <a:pPr algn="just"/>
            <a:r>
              <a:rPr lang="en-IN" sz="24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Look for appliances with a high energy rating. The energy rating label provides information about the energy efficiency of the appliance, with higher ratings indicating greater energy efficiency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8387B5-B7E1-5CB3-9144-588E3DC3FB9E}"/>
              </a:ext>
            </a:extLst>
          </p:cNvPr>
          <p:cNvSpPr txBox="1"/>
          <p:nvPr/>
        </p:nvSpPr>
        <p:spPr>
          <a:xfrm>
            <a:off x="1856383" y="3656505"/>
            <a:ext cx="7464598" cy="2400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en-IN" sz="2800" b="1" kern="100" dirty="0">
                <a:solidFill>
                  <a:srgbClr val="00B05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2. SMART APPS AND TECHNOLOGY</a:t>
            </a:r>
          </a:p>
          <a:p>
            <a:r>
              <a:rPr lang="en-IN" sz="24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Consider appliances that have smart features and technology. These appliances can be connected to your smartphone or home automation system, allowing you to monitor and control your energy usage remotely.</a:t>
            </a:r>
          </a:p>
        </p:txBody>
      </p:sp>
    </p:spTree>
    <p:extLst>
      <p:ext uri="{BB962C8B-B14F-4D97-AF65-F5344CB8AC3E}">
        <p14:creationId xmlns:p14="http://schemas.microsoft.com/office/powerpoint/2010/main" val="40550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856383" y="1258906"/>
            <a:ext cx="7464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E7BD5-0667-8EAC-8737-9943242ED49F}"/>
              </a:ext>
            </a:extLst>
          </p:cNvPr>
          <p:cNvSpPr txBox="1"/>
          <p:nvPr/>
        </p:nvSpPr>
        <p:spPr>
          <a:xfrm>
            <a:off x="1856383" y="156790"/>
            <a:ext cx="74645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Aft>
                <a:spcPts val="800"/>
              </a:spcAft>
            </a:pPr>
            <a:r>
              <a:rPr lang="en-IN" sz="2800" b="1" kern="1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FEATURES TO LOOK FOR WHEN SHOPPING FOR ENERGY-EFFICIENT APPLIANCES</a:t>
            </a:r>
            <a:r>
              <a:rPr lang="en-IN" sz="2800" b="1" kern="100" dirty="0"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:</a:t>
            </a:r>
            <a:endParaRPr lang="en-IN" sz="28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0601F-CA27-260F-AE46-018D7BFEB09C}"/>
              </a:ext>
            </a:extLst>
          </p:cNvPr>
          <p:cNvSpPr txBox="1"/>
          <p:nvPr/>
        </p:nvSpPr>
        <p:spPr>
          <a:xfrm>
            <a:off x="1856383" y="1547669"/>
            <a:ext cx="7464598" cy="4375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en-IN" sz="2800" b="1" kern="100" dirty="0">
                <a:solidFill>
                  <a:srgbClr val="00B05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3. RENEWABLE ENERGY SOURCES</a:t>
            </a:r>
          </a:p>
          <a:p>
            <a:pPr>
              <a:lnSpc>
                <a:spcPct val="107000"/>
              </a:lnSpc>
              <a:spcBef>
                <a:spcPts val="200"/>
              </a:spcBef>
            </a:pPr>
            <a:endParaRPr lang="en-IN" sz="2800" b="1" kern="100" dirty="0">
              <a:solidFill>
                <a:srgbClr val="00B050"/>
              </a:solidFill>
              <a:effectLst/>
              <a:latin typeface="Berlin Sans FB Demi" panose="020E0802020502020306" pitchFamily="34" charset="0"/>
              <a:ea typeface="Times New Roman" panose="02020603050405020304" pitchFamily="18" charset="0"/>
              <a:cs typeface="Raavi" panose="020B0502040204020203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kern="100" dirty="0"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 for appliances that can be powered by renewable energy sources.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kern="100" dirty="0"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appliances, such as solar-powered water heaters or wind-powered generators, can utilise clean and renewable energy to operate.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kern="100" dirty="0">
                <a:effectLst/>
                <a:latin typeface="Berlin Sans FB Demi" panose="020E0802020502020306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using renewable energy sources, you can further reduce your carbon footprint and dependence on fossil fuels.</a:t>
            </a:r>
            <a:endParaRPr lang="en-IN" sz="2400" kern="100" dirty="0">
              <a:effectLst/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92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14BA2C-56A8-B442-F036-723B78C70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21504" cy="3095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BA75E-1C75-782E-A6E2-1E1C54F9DB46}"/>
              </a:ext>
            </a:extLst>
          </p:cNvPr>
          <p:cNvSpPr txBox="1"/>
          <p:nvPr/>
        </p:nvSpPr>
        <p:spPr>
          <a:xfrm>
            <a:off x="1856383" y="1258906"/>
            <a:ext cx="7464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IN" sz="2800" dirty="0">
              <a:latin typeface="Berlin Sans FB Demi" panose="020E0802020502020306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E7BD5-0667-8EAC-8737-9943242ED49F}"/>
              </a:ext>
            </a:extLst>
          </p:cNvPr>
          <p:cNvSpPr txBox="1"/>
          <p:nvPr/>
        </p:nvSpPr>
        <p:spPr>
          <a:xfrm>
            <a:off x="1856383" y="156790"/>
            <a:ext cx="746459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Aft>
                <a:spcPts val="800"/>
              </a:spcAft>
            </a:pPr>
            <a:r>
              <a:rPr lang="en-IN" sz="2800" b="1" kern="1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FEATURES TO LOOK FOR WHEN SHOPPING FOR ENERGY-EFFICIENT APPLIANCES</a:t>
            </a:r>
            <a:r>
              <a:rPr lang="en-IN" sz="2800" b="1" kern="100" dirty="0"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:</a:t>
            </a:r>
            <a:endParaRPr lang="en-IN" sz="2800" kern="100" dirty="0">
              <a:effectLst/>
              <a:highlight>
                <a:srgbClr val="FFFFFF"/>
              </a:highlight>
              <a:latin typeface="Berlin Sans FB Demi" panose="020E0802020502020306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0601F-CA27-260F-AE46-018D7BFEB09C}"/>
              </a:ext>
            </a:extLst>
          </p:cNvPr>
          <p:cNvSpPr txBox="1"/>
          <p:nvPr/>
        </p:nvSpPr>
        <p:spPr>
          <a:xfrm>
            <a:off x="1745772" y="1547669"/>
            <a:ext cx="8288593" cy="4364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en-IN" sz="2800" b="1" kern="100" dirty="0">
                <a:solidFill>
                  <a:srgbClr val="00B050"/>
                </a:solidFill>
                <a:effectLst/>
                <a:latin typeface="Berlin Sans FB Demi" panose="020E0802020502020306" pitchFamily="34" charset="0"/>
                <a:ea typeface="Times New Roman" panose="02020603050405020304" pitchFamily="18" charset="0"/>
                <a:cs typeface="Raavi" panose="020B0502040204020203" pitchFamily="34" charset="0"/>
              </a:rPr>
              <a:t>4. UP-TO-DATE TECHNOLOGY</a:t>
            </a:r>
          </a:p>
          <a:p>
            <a:pPr>
              <a:lnSpc>
                <a:spcPct val="107000"/>
              </a:lnSpc>
              <a:spcBef>
                <a:spcPts val="200"/>
              </a:spcBef>
            </a:pPr>
            <a:endParaRPr lang="en-IN" sz="2800" b="1" kern="100" dirty="0">
              <a:solidFill>
                <a:srgbClr val="00B050"/>
              </a:solidFill>
              <a:effectLst/>
              <a:latin typeface="Berlin Sans FB Demi" panose="020E0802020502020306" pitchFamily="34" charset="0"/>
              <a:ea typeface="Times New Roman" panose="02020603050405020304" pitchFamily="18" charset="0"/>
              <a:cs typeface="Raav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Choose appliances that incorporate the latest energy-saving technologies.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Manufacturers are constantly improving the energy efficiency of their appliances, so look for models that feature advanced technologies, such as improved insulation, variable speed motors, or advanced control systems.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Berlin Sans FB Demi" panose="020E0802020502020306" pitchFamily="34" charset="0"/>
                <a:ea typeface="Times New Roman" panose="02020603050405020304" pitchFamily="18" charset="0"/>
              </a:rPr>
              <a:t>These advancements can help reduce energy consumption and increase overall efficiency.</a:t>
            </a:r>
          </a:p>
        </p:txBody>
      </p:sp>
    </p:spTree>
    <p:extLst>
      <p:ext uri="{BB962C8B-B14F-4D97-AF65-F5344CB8AC3E}">
        <p14:creationId xmlns:p14="http://schemas.microsoft.com/office/powerpoint/2010/main" val="41802725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586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Berlin Sans FB Demi</vt:lpstr>
      <vt:lpstr>Calibri</vt:lpstr>
      <vt:lpstr>Inter</vt:lpstr>
      <vt:lpstr>Symbol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henna0304@gmail.com</dc:creator>
  <cp:lastModifiedBy>henna0304@gmail.com</cp:lastModifiedBy>
  <cp:revision>3</cp:revision>
  <dcterms:created xsi:type="dcterms:W3CDTF">2024-06-05T04:47:51Z</dcterms:created>
  <dcterms:modified xsi:type="dcterms:W3CDTF">2024-06-05T06:15:43Z</dcterms:modified>
</cp:coreProperties>
</file>